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9" r:id="rId2"/>
    <p:sldId id="260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6B43"/>
    <a:srgbClr val="FF5050"/>
    <a:srgbClr val="F06F2E"/>
    <a:srgbClr val="7F3B11"/>
    <a:srgbClr val="6B3E25"/>
    <a:srgbClr val="FFED01"/>
    <a:srgbClr val="CC0000"/>
    <a:srgbClr val="703E20"/>
    <a:srgbClr val="FF0066"/>
    <a:srgbClr val="BD0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125" d="100"/>
          <a:sy n="125" d="100"/>
        </p:scale>
        <p:origin x="720" y="-323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63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8056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9" y="1"/>
            <a:ext cx="2945659" cy="498056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fld id="{B9162CCC-A91B-44AB-A268-339317A78C65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2" rIns="91420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20" tIns="45712" rIns="91420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28588"/>
            <a:ext cx="2945659" cy="498055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9" y="9428588"/>
            <a:ext cx="2945659" cy="498055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fld id="{74705107-0D89-4044-9547-58414A1F98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19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960F-941B-49A5-871A-5E0FB6E147C0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C9D1-46D3-42DE-AF8D-F96FD0F58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58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960F-941B-49A5-871A-5E0FB6E147C0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C9D1-46D3-42DE-AF8D-F96FD0F58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21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960F-941B-49A5-871A-5E0FB6E147C0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C9D1-46D3-42DE-AF8D-F96FD0F58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2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960F-941B-49A5-871A-5E0FB6E147C0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C9D1-46D3-42DE-AF8D-F96FD0F58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33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960F-941B-49A5-871A-5E0FB6E147C0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C9D1-46D3-42DE-AF8D-F96FD0F58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2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960F-941B-49A5-871A-5E0FB6E147C0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C9D1-46D3-42DE-AF8D-F96FD0F58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960F-941B-49A5-871A-5E0FB6E147C0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C9D1-46D3-42DE-AF8D-F96FD0F58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61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960F-941B-49A5-871A-5E0FB6E147C0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C9D1-46D3-42DE-AF8D-F96FD0F58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1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960F-941B-49A5-871A-5E0FB6E147C0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C9D1-46D3-42DE-AF8D-F96FD0F58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11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960F-941B-49A5-871A-5E0FB6E147C0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C9D1-46D3-42DE-AF8D-F96FD0F58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16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960F-941B-49A5-871A-5E0FB6E147C0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C9D1-46D3-42DE-AF8D-F96FD0F58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12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9960F-941B-49A5-871A-5E0FB6E147C0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C9D1-46D3-42DE-AF8D-F96FD0F58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60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iba-kp@biz.noren-kai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3A243B7-3785-48DB-8B89-AD1016DD553A}"/>
              </a:ext>
            </a:extLst>
          </p:cNvPr>
          <p:cNvSpPr txBox="1"/>
          <p:nvPr/>
        </p:nvSpPr>
        <p:spPr>
          <a:xfrm>
            <a:off x="-8731" y="-7374"/>
            <a:ext cx="6896227" cy="1050684"/>
          </a:xfrm>
          <a:prstGeom prst="rect">
            <a:avLst/>
          </a:prstGeom>
          <a:solidFill>
            <a:schemeClr val="tx1">
              <a:lumMod val="85000"/>
              <a:lumOff val="15000"/>
              <a:alpha val="48000"/>
            </a:schemeClr>
          </a:solidFill>
          <a:effectLst/>
        </p:spPr>
        <p:txBody>
          <a:bodyPr wrap="square" lIns="0" rIns="0" rtlCol="0" anchor="ctr" anchorCtr="1">
            <a:noAutofit/>
          </a:bodyPr>
          <a:lstStyle/>
          <a:p>
            <a:pPr algn="ctr">
              <a:lnSpc>
                <a:spcPts val="3600"/>
              </a:lnSpc>
            </a:pPr>
            <a:r>
              <a:rPr lang="ja-JP" altLang="en-US" dirty="0">
                <a:solidFill>
                  <a:schemeClr val="bg1"/>
                </a:solidFill>
                <a:latin typeface="ＤＦＧ特太ゴシック体" panose="020B0A00010101010101" pitchFamily="50" charset="-128"/>
                <a:ea typeface="ＤＦＧ特太ゴシック体" panose="020B0A00010101010101" pitchFamily="50" charset="-128"/>
              </a:rPr>
              <a:t>「ちばのキラリ商品支援事業（販売展開支援）」</a:t>
            </a:r>
            <a:endParaRPr lang="en-US" altLang="ja-JP" dirty="0">
              <a:solidFill>
                <a:schemeClr val="bg1"/>
              </a:solidFill>
              <a:latin typeface="ＤＦＧ特太ゴシック体" panose="020B0A00010101010101" pitchFamily="50" charset="-128"/>
              <a:ea typeface="ＤＦＧ特太ゴシック体" panose="020B0A00010101010101" pitchFamily="50" charset="-128"/>
            </a:endParaRPr>
          </a:p>
          <a:p>
            <a:pPr algn="ctr">
              <a:lnSpc>
                <a:spcPts val="3600"/>
              </a:lnSpc>
            </a:pPr>
            <a:r>
              <a:rPr lang="ja-JP" altLang="en-US" sz="3200" dirty="0">
                <a:solidFill>
                  <a:schemeClr val="bg1"/>
                </a:solidFill>
                <a:latin typeface="ＤＦＧ特太ゴシック体" panose="020B0A00010101010101" pitchFamily="50" charset="-128"/>
                <a:ea typeface="ＤＦＧ特太ゴシック体" panose="020B0A00010101010101" pitchFamily="50" charset="-128"/>
              </a:rPr>
              <a:t>事業参加申込書</a:t>
            </a:r>
            <a:endParaRPr lang="en-US" altLang="ja-JP" dirty="0">
              <a:solidFill>
                <a:schemeClr val="bg1"/>
              </a:solidFill>
              <a:effectLst/>
              <a:latin typeface="ＤＦＧ特太ゴシック体" panose="020B0A00010101010101" pitchFamily="50" charset="-128"/>
              <a:ea typeface="ＤＦＧ特太ゴシック体" panose="020B0A00010101010101" pitchFamily="50" charset="-128"/>
            </a:endParaRPr>
          </a:p>
        </p:txBody>
      </p:sp>
      <p:graphicFrame>
        <p:nvGraphicFramePr>
          <p:cNvPr id="31" name="表 3">
            <a:extLst>
              <a:ext uri="{FF2B5EF4-FFF2-40B4-BE49-F238E27FC236}">
                <a16:creationId xmlns:a16="http://schemas.microsoft.com/office/drawing/2014/main" id="{297BD96B-4C38-4515-835F-F10385763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660243"/>
              </p:ext>
            </p:extLst>
          </p:nvPr>
        </p:nvGraphicFramePr>
        <p:xfrm>
          <a:off x="180008" y="2637932"/>
          <a:ext cx="6497984" cy="2148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005">
                  <a:extLst>
                    <a:ext uri="{9D8B030D-6E8A-4147-A177-3AD203B41FA5}">
                      <a16:colId xmlns:a16="http://schemas.microsoft.com/office/drawing/2014/main" val="1140441174"/>
                    </a:ext>
                  </a:extLst>
                </a:gridCol>
                <a:gridCol w="2403987">
                  <a:extLst>
                    <a:ext uri="{9D8B030D-6E8A-4147-A177-3AD203B41FA5}">
                      <a16:colId xmlns:a16="http://schemas.microsoft.com/office/drawing/2014/main" val="1545415854"/>
                    </a:ext>
                  </a:extLst>
                </a:gridCol>
                <a:gridCol w="848032">
                  <a:extLst>
                    <a:ext uri="{9D8B030D-6E8A-4147-A177-3AD203B41FA5}">
                      <a16:colId xmlns:a16="http://schemas.microsoft.com/office/drawing/2014/main" val="189680116"/>
                    </a:ext>
                  </a:extLst>
                </a:gridCol>
                <a:gridCol w="2400960">
                  <a:extLst>
                    <a:ext uri="{9D8B030D-6E8A-4147-A177-3AD203B41FA5}">
                      <a16:colId xmlns:a16="http://schemas.microsoft.com/office/drawing/2014/main" val="2572031219"/>
                    </a:ext>
                  </a:extLst>
                </a:gridCol>
              </a:tblGrid>
              <a:tr h="429675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企業情報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280353"/>
                  </a:ext>
                </a:extLst>
              </a:tr>
              <a:tr h="4296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代表者名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7291169"/>
                  </a:ext>
                </a:extLst>
              </a:tr>
              <a:tr h="42967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879323"/>
                  </a:ext>
                </a:extLst>
              </a:tr>
              <a:tr h="42967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39594"/>
                  </a:ext>
                </a:extLst>
              </a:tr>
              <a:tr h="4296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E-mail</a:t>
                      </a: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197723"/>
                  </a:ext>
                </a:extLst>
              </a:tr>
            </a:tbl>
          </a:graphicData>
        </a:graphic>
      </p:graphicFrame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05311B3-EA13-430E-BB23-4CAA31521270}"/>
              </a:ext>
            </a:extLst>
          </p:cNvPr>
          <p:cNvSpPr/>
          <p:nvPr/>
        </p:nvSpPr>
        <p:spPr>
          <a:xfrm>
            <a:off x="5073610" y="1472983"/>
            <a:ext cx="1656000" cy="537034"/>
          </a:xfrm>
          <a:prstGeom prst="rect">
            <a:avLst/>
          </a:prstGeom>
          <a:solidFill>
            <a:srgbClr val="FF5050"/>
          </a:solidFill>
          <a:ln w="6350">
            <a:solidFill>
              <a:schemeClr val="tx1"/>
            </a:solidFill>
          </a:ln>
        </p:spPr>
        <p:txBody>
          <a:bodyPr wrap="square" tIns="144000" bIns="144000" anchor="ctr" anchorCtr="1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ＤＦＧ特太ゴシック体" panose="020B0A00010101010101" pitchFamily="50" charset="-128"/>
                <a:ea typeface="ＤＦＧ特太ゴシック体" panose="020B0A00010101010101" pitchFamily="50" charset="-128"/>
              </a:rPr>
              <a:t>申込期限</a:t>
            </a:r>
            <a:endParaRPr lang="en-US" altLang="ja-JP" sz="1600" dirty="0">
              <a:solidFill>
                <a:schemeClr val="bg1"/>
              </a:solidFill>
              <a:latin typeface="ＤＦＧ特太ゴシック体" panose="020B0A00010101010101" pitchFamily="50" charset="-128"/>
              <a:ea typeface="ＤＦＧ特太ゴシック体" panose="020B0A00010101010101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9072F62-DF2C-4524-8212-303C411BEC6B}"/>
              </a:ext>
            </a:extLst>
          </p:cNvPr>
          <p:cNvSpPr/>
          <p:nvPr/>
        </p:nvSpPr>
        <p:spPr>
          <a:xfrm>
            <a:off x="5073610" y="2010017"/>
            <a:ext cx="1656000" cy="53703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tIns="144000" bIns="144000" anchor="ctr" anchorCtr="1">
            <a:spAutoFit/>
          </a:bodyPr>
          <a:lstStyle/>
          <a:p>
            <a:pPr algn="ctr"/>
            <a:r>
              <a:rPr lang="en-US" altLang="ja-JP" sz="1600" dirty="0">
                <a:latin typeface="ＤＦＧ特太ゴシック体" panose="020B0A00010101010101" pitchFamily="50" charset="-128"/>
                <a:ea typeface="ＤＦＧ特太ゴシック体" panose="020B0A00010101010101" pitchFamily="50" charset="-128"/>
              </a:rPr>
              <a:t>9</a:t>
            </a:r>
            <a:r>
              <a:rPr lang="ja-JP" altLang="en-US" sz="1600" dirty="0">
                <a:latin typeface="ＤＦＧ特太ゴシック体" panose="020B0A00010101010101" pitchFamily="50" charset="-128"/>
                <a:ea typeface="ＤＦＧ特太ゴシック体" panose="020B0A00010101010101" pitchFamily="50" charset="-128"/>
              </a:rPr>
              <a:t>月</a:t>
            </a:r>
            <a:r>
              <a:rPr lang="en-US" altLang="ja-JP" sz="1600" dirty="0">
                <a:latin typeface="ＤＦＧ特太ゴシック体" panose="020B0A00010101010101" pitchFamily="50" charset="-128"/>
                <a:ea typeface="ＤＦＧ特太ゴシック体" panose="020B0A00010101010101" pitchFamily="50" charset="-128"/>
              </a:rPr>
              <a:t>27</a:t>
            </a:r>
            <a:r>
              <a:rPr lang="ja-JP" altLang="en-US" sz="1600" dirty="0">
                <a:latin typeface="ＤＦＧ特太ゴシック体" panose="020B0A00010101010101" pitchFamily="50" charset="-128"/>
                <a:ea typeface="ＤＦＧ特太ゴシック体" panose="020B0A00010101010101" pitchFamily="50" charset="-128"/>
              </a:rPr>
              <a:t>日</a:t>
            </a:r>
            <a:r>
              <a:rPr lang="en-US" altLang="ja-JP" sz="1600" dirty="0">
                <a:latin typeface="ＤＦＧ特太ゴシック体" panose="020B0A00010101010101" pitchFamily="50" charset="-128"/>
                <a:ea typeface="ＤＦＧ特太ゴシック体" panose="020B0A00010101010101" pitchFamily="50" charset="-128"/>
              </a:rPr>
              <a:t>(</a:t>
            </a:r>
            <a:r>
              <a:rPr lang="ja-JP" altLang="en-US" sz="1600" dirty="0">
                <a:latin typeface="ＤＦＧ特太ゴシック体" panose="020B0A00010101010101" pitchFamily="50" charset="-128"/>
                <a:ea typeface="ＤＦＧ特太ゴシック体" panose="020B0A00010101010101" pitchFamily="50" charset="-128"/>
              </a:rPr>
              <a:t>月</a:t>
            </a:r>
            <a:r>
              <a:rPr lang="en-US" altLang="ja-JP" sz="1600" dirty="0">
                <a:latin typeface="ＤＦＧ特太ゴシック体" panose="020B0A00010101010101" pitchFamily="50" charset="-128"/>
                <a:ea typeface="ＤＦＧ特太ゴシック体" panose="020B0A00010101010101" pitchFamily="50" charset="-128"/>
              </a:rPr>
              <a:t>)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63AD9E7-524B-4550-BCD0-F73C499B0ECE}"/>
              </a:ext>
            </a:extLst>
          </p:cNvPr>
          <p:cNvSpPr txBox="1"/>
          <p:nvPr/>
        </p:nvSpPr>
        <p:spPr>
          <a:xfrm>
            <a:off x="185894" y="1144425"/>
            <a:ext cx="5364108" cy="308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以下に必要事項をご記入の上、</a:t>
            </a:r>
            <a:r>
              <a:rPr kumimoji="1"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FAX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または </a:t>
            </a:r>
            <a:r>
              <a:rPr kumimoji="1"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E-mail</a:t>
            </a:r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によりお申込みください。　　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1D5FF72-E5DA-46A1-9AE2-D23E71D76024}"/>
              </a:ext>
            </a:extLst>
          </p:cNvPr>
          <p:cNvSpPr txBox="1"/>
          <p:nvPr/>
        </p:nvSpPr>
        <p:spPr>
          <a:xfrm>
            <a:off x="326589" y="1447906"/>
            <a:ext cx="6149713" cy="115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kumimoji="1" lang="ja-JP" altLang="en-US" sz="14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■申込先</a:t>
            </a:r>
            <a:endParaRPr kumimoji="1" lang="en-US" altLang="ja-JP" sz="14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2100"/>
              </a:lnSpc>
            </a:pP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運営事務局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株式会社生産者直売のれん会（担当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: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中西）</a:t>
            </a:r>
            <a:endParaRPr kumimoji="1"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ts val="2100"/>
              </a:lnSpc>
            </a:pP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  </a:t>
            </a:r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FAX  </a:t>
            </a: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：</a:t>
            </a:r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03-5827-7259</a:t>
            </a:r>
          </a:p>
          <a:p>
            <a:pPr algn="l">
              <a:lnSpc>
                <a:spcPts val="2100"/>
              </a:lnSpc>
            </a:pP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E-mail</a:t>
            </a: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：</a:t>
            </a:r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  <a:hlinkClick r:id="rId2"/>
              </a:rPr>
              <a:t>chiba-kp@biz.noren-kai.com</a:t>
            </a:r>
            <a:endParaRPr kumimoji="1"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17DE11C-D069-48A9-AD24-7F470A1D2DEE}"/>
              </a:ext>
            </a:extLst>
          </p:cNvPr>
          <p:cNvSpPr txBox="1"/>
          <p:nvPr/>
        </p:nvSpPr>
        <p:spPr>
          <a:xfrm>
            <a:off x="238560" y="8311099"/>
            <a:ext cx="6388630" cy="1462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商品の登録希望は、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社あたり最大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商品とさせていただきます。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事業全体の登録希望商品数が多い場合には、各事業者様毎の登録商品数を制限させてい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ただく場合がございます。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販売の可否については、商品規格書等を精査の上、最終的には販売店様の意向をお聞き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した上での決定となります。そのため、</a:t>
            </a:r>
            <a:r>
              <a:rPr lang="ja-JP" altLang="en-US" sz="12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ご応募いただいた商品について、必ずしもテス</a:t>
            </a:r>
            <a:endParaRPr lang="en-US" altLang="ja-JP" sz="12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ト販売が実現するわけではありませんので、予めご了承ください。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63" name="表 3">
            <a:extLst>
              <a:ext uri="{FF2B5EF4-FFF2-40B4-BE49-F238E27FC236}">
                <a16:creationId xmlns:a16="http://schemas.microsoft.com/office/drawing/2014/main" id="{27923B1A-C14F-47BC-B47B-A340448D2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94618"/>
              </p:ext>
            </p:extLst>
          </p:nvPr>
        </p:nvGraphicFramePr>
        <p:xfrm>
          <a:off x="174926" y="4899660"/>
          <a:ext cx="6497984" cy="331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7984">
                  <a:extLst>
                    <a:ext uri="{9D8B030D-6E8A-4147-A177-3AD203B41FA5}">
                      <a16:colId xmlns:a16="http://schemas.microsoft.com/office/drawing/2014/main" val="1140441174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希望する支援内容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280353"/>
                  </a:ext>
                </a:extLst>
              </a:tr>
              <a:tr h="1691640"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379030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626353"/>
                  </a:ext>
                </a:extLst>
              </a:tr>
            </a:tbl>
          </a:graphicData>
        </a:graphic>
      </p:graphicFrame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0E6655B-1EC4-4AEF-B0C4-BA8EC7774D8A}"/>
              </a:ext>
            </a:extLst>
          </p:cNvPr>
          <p:cNvSpPr txBox="1"/>
          <p:nvPr/>
        </p:nvSpPr>
        <p:spPr>
          <a:xfrm>
            <a:off x="238561" y="5397538"/>
            <a:ext cx="6337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■挑戦してみたい販路、ターゲット層などの希望があれば、ご記入ください。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5C491C72-0CCA-4E3F-B47A-04E18692E342}"/>
              </a:ext>
            </a:extLst>
          </p:cNvPr>
          <p:cNvSpPr txBox="1"/>
          <p:nvPr/>
        </p:nvSpPr>
        <p:spPr>
          <a:xfrm>
            <a:off x="238561" y="7077346"/>
            <a:ext cx="6337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■個別のコンサルティング支援を希望しますか？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F06C1E70-619C-4B4B-917B-BD8D5D0DE303}"/>
              </a:ext>
            </a:extLst>
          </p:cNvPr>
          <p:cNvSpPr txBox="1"/>
          <p:nvPr/>
        </p:nvSpPr>
        <p:spPr>
          <a:xfrm>
            <a:off x="371093" y="7791155"/>
            <a:ext cx="61122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事業者様のご意向等を踏まえ、運営事務局で</a:t>
            </a:r>
            <a:r>
              <a:rPr lang="en-US" altLang="ja-JP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社程度を選定し実施いたします。必ずしも希望に沿えるわけではありませんので、予めご了承ください。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74F00E90-148C-49EC-A83E-2D1CDDA4C236}"/>
              </a:ext>
            </a:extLst>
          </p:cNvPr>
          <p:cNvSpPr txBox="1"/>
          <p:nvPr/>
        </p:nvSpPr>
        <p:spPr>
          <a:xfrm>
            <a:off x="238561" y="7371176"/>
            <a:ext cx="633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希望する　　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希望しない　　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どちらでもよい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437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表 3">
            <a:extLst>
              <a:ext uri="{FF2B5EF4-FFF2-40B4-BE49-F238E27FC236}">
                <a16:creationId xmlns:a16="http://schemas.microsoft.com/office/drawing/2014/main" id="{297BD96B-4C38-4515-835F-F10385763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775953"/>
              </p:ext>
            </p:extLst>
          </p:nvPr>
        </p:nvGraphicFramePr>
        <p:xfrm>
          <a:off x="180007" y="191408"/>
          <a:ext cx="6487823" cy="7743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28">
                  <a:extLst>
                    <a:ext uri="{9D8B030D-6E8A-4147-A177-3AD203B41FA5}">
                      <a16:colId xmlns:a16="http://schemas.microsoft.com/office/drawing/2014/main" val="1140441174"/>
                    </a:ext>
                  </a:extLst>
                </a:gridCol>
                <a:gridCol w="796413">
                  <a:extLst>
                    <a:ext uri="{9D8B030D-6E8A-4147-A177-3AD203B41FA5}">
                      <a16:colId xmlns:a16="http://schemas.microsoft.com/office/drawing/2014/main" val="1545415854"/>
                    </a:ext>
                  </a:extLst>
                </a:gridCol>
                <a:gridCol w="5281482">
                  <a:extLst>
                    <a:ext uri="{9D8B030D-6E8A-4147-A177-3AD203B41FA5}">
                      <a16:colId xmlns:a16="http://schemas.microsoft.com/office/drawing/2014/main" val="2572031219"/>
                    </a:ext>
                  </a:extLst>
                </a:gridCol>
              </a:tblGrid>
              <a:tr h="528936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商品エントリーシート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280353"/>
                  </a:ext>
                </a:extLst>
              </a:tr>
              <a:tr h="723537">
                <a:tc gridSpan="3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200" b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登録希望商品は、最大で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とさせていただきます。</a:t>
                      </a:r>
                      <a:b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商品説明は、約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文字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でご記入ください。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2100"/>
                        </a:lnSpc>
                      </a:pP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2100"/>
                        </a:lnSpc>
                      </a:pP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577011"/>
                  </a:ext>
                </a:extLst>
              </a:tr>
              <a:tr h="33958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7291169"/>
                  </a:ext>
                </a:extLst>
              </a:tr>
              <a:tr h="103591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197723"/>
                  </a:ext>
                </a:extLst>
              </a:tr>
              <a:tr h="34084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984043"/>
                  </a:ext>
                </a:extLst>
              </a:tr>
              <a:tr h="103591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402387"/>
                  </a:ext>
                </a:extLst>
              </a:tr>
              <a:tr h="3391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462209"/>
                  </a:ext>
                </a:extLst>
              </a:tr>
              <a:tr h="103591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589000"/>
                  </a:ext>
                </a:extLst>
              </a:tr>
              <a:tr h="33998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827524"/>
                  </a:ext>
                </a:extLst>
              </a:tr>
              <a:tr h="103591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商品説明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858496"/>
                  </a:ext>
                </a:extLst>
              </a:tr>
              <a:tr h="987543">
                <a:tc gridSpan="3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en-US" altLang="ja-JP" sz="12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2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別途、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FCP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シート（商品規格書）を送付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ください。</a:t>
                      </a:r>
                      <a:endParaRPr kumimoji="1" lang="en-US" altLang="ja-JP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 </a:t>
                      </a:r>
                      <a:r>
                        <a:rPr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調理が必要な商品に関しましては、「調理法」や「おすすめの食べ方」などの商品資料もご提供ください。</a:t>
                      </a: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701271"/>
                  </a:ext>
                </a:extLst>
              </a:tr>
            </a:tbl>
          </a:graphicData>
        </a:graphic>
      </p:graphicFrame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F00F291-ACF7-4E7A-BB94-3E72AAC38307}"/>
              </a:ext>
            </a:extLst>
          </p:cNvPr>
          <p:cNvSpPr/>
          <p:nvPr/>
        </p:nvSpPr>
        <p:spPr>
          <a:xfrm>
            <a:off x="180007" y="8024900"/>
            <a:ext cx="1199784" cy="172848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 wrap="square" tIns="144000" bIns="144000" anchor="ctr" anchorCtr="1">
            <a:no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商品</a:t>
            </a:r>
            <a:endParaRPr lang="en-US" altLang="ja-JP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サンプル</a:t>
            </a:r>
            <a:endParaRPr lang="en-US" altLang="ja-JP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9F73230-76AE-447A-B9CD-FFD428859876}"/>
              </a:ext>
            </a:extLst>
          </p:cNvPr>
          <p:cNvSpPr/>
          <p:nvPr/>
        </p:nvSpPr>
        <p:spPr>
          <a:xfrm>
            <a:off x="1379791" y="8024900"/>
            <a:ext cx="5268864" cy="172848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tIns="144000" bIns="144000" anchor="ctr" anchorCtr="1">
            <a:no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ＤＦＧ特太ゴシック体" panose="020B0A00010101010101" pitchFamily="50" charset="-128"/>
                <a:ea typeface="ＤＦＧ特太ゴシック体" panose="020B0A00010101010101" pitchFamily="50" charset="-128"/>
              </a:rPr>
              <a:t>商品</a:t>
            </a:r>
            <a:endParaRPr lang="en-US" altLang="ja-JP" sz="1600" dirty="0">
              <a:solidFill>
                <a:schemeClr val="bg1"/>
              </a:solidFill>
              <a:latin typeface="ＤＦＧ特太ゴシック体" panose="020B0A00010101010101" pitchFamily="50" charset="-128"/>
              <a:ea typeface="ＤＦＧ特太ゴシック体" panose="020B0A00010101010101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bg1"/>
                </a:solidFill>
                <a:latin typeface="ＤＦＧ特太ゴシック体" panose="020B0A00010101010101" pitchFamily="50" charset="-128"/>
                <a:ea typeface="ＤＦＧ特太ゴシック体" panose="020B0A00010101010101" pitchFamily="50" charset="-128"/>
              </a:rPr>
              <a:t>サンプル</a:t>
            </a:r>
            <a:endParaRPr lang="en-US" altLang="ja-JP" sz="1600" dirty="0">
              <a:solidFill>
                <a:schemeClr val="bg1"/>
              </a:solidFill>
              <a:latin typeface="ＤＦＧ特太ゴシック体" panose="020B0A00010101010101" pitchFamily="50" charset="-128"/>
              <a:ea typeface="ＤＦＧ特太ゴシック体" panose="020B0A00010101010101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E44776F-7336-4861-ADD8-01FDA913EF58}"/>
              </a:ext>
            </a:extLst>
          </p:cNvPr>
          <p:cNvSpPr txBox="1"/>
          <p:nvPr/>
        </p:nvSpPr>
        <p:spPr>
          <a:xfrm>
            <a:off x="1477870" y="8066894"/>
            <a:ext cx="5107285" cy="890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事務局での試食や、販促物に使用する写真撮影を行うため、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16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9</a:t>
            </a:r>
            <a:r>
              <a:rPr lang="ja-JP" altLang="en-US" sz="16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en-US" altLang="ja-JP" sz="16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27</a:t>
            </a:r>
            <a:r>
              <a:rPr lang="ja-JP" altLang="en-US" sz="16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日（月）着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にて、</a:t>
            </a:r>
            <a:r>
              <a:rPr lang="ja-JP" altLang="en-US" sz="16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商品サンプルを各</a:t>
            </a:r>
            <a:r>
              <a:rPr lang="en-US" altLang="ja-JP" sz="16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6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個ずつ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以下事務局宛にお送りください。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1122E9E-000D-4BA6-A164-0DBFB5E94B99}"/>
              </a:ext>
            </a:extLst>
          </p:cNvPr>
          <p:cNvSpPr txBox="1"/>
          <p:nvPr/>
        </p:nvSpPr>
        <p:spPr>
          <a:xfrm>
            <a:off x="1477870" y="8877118"/>
            <a:ext cx="5107285" cy="87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送付先：　〒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111-0034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東京都台東区雷門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1-2-5</a:t>
            </a:r>
          </a:p>
          <a:p>
            <a:pPr>
              <a:lnSpc>
                <a:spcPts val="2100"/>
              </a:lnSpc>
            </a:pP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	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株式会社生産者直売のれん会　木村宛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2100"/>
              </a:lnSpc>
            </a:pP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	TEL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03-5827-7530</a:t>
            </a:r>
          </a:p>
        </p:txBody>
      </p:sp>
    </p:spTree>
    <p:extLst>
      <p:ext uri="{BB962C8B-B14F-4D97-AF65-F5344CB8AC3E}">
        <p14:creationId xmlns:p14="http://schemas.microsoft.com/office/powerpoint/2010/main" val="113301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432</Words>
  <Application>Microsoft Office PowerPoint</Application>
  <PresentationFormat>A4 210 x 297 mm</PresentationFormat>
  <Paragraphs>54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ＤＦＧ特太ゴシック体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中西雅和</dc:creator>
  <cp:lastModifiedBy>MTakahashi</cp:lastModifiedBy>
  <cp:revision>68</cp:revision>
  <cp:lastPrinted>2021-08-20T04:43:07Z</cp:lastPrinted>
  <dcterms:modified xsi:type="dcterms:W3CDTF">2021-09-24T05:40:49Z</dcterms:modified>
</cp:coreProperties>
</file>